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1" r:id="rId6"/>
    <p:sldId id="260" r:id="rId7"/>
    <p:sldId id="267" r:id="rId8"/>
    <p:sldId id="262" r:id="rId9"/>
    <p:sldId id="263" r:id="rId10"/>
    <p:sldId id="264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916" autoAdjust="0"/>
    <p:restoredTop sz="88098" autoAdjust="0"/>
  </p:normalViewPr>
  <p:slideViewPr>
    <p:cSldViewPr snapToGrid="0">
      <p:cViewPr>
        <p:scale>
          <a:sx n="50" d="100"/>
          <a:sy n="50" d="100"/>
        </p:scale>
        <p:origin x="1280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g>
</file>

<file path=ppt/media/image13.jpg>
</file>

<file path=ppt/media/image14.jpg>
</file>

<file path=ppt/media/image15.jpeg>
</file>

<file path=ppt/media/image16.jpeg>
</file>

<file path=ppt/media/image17.png>
</file>

<file path=ppt/media/image18.png>
</file>

<file path=ppt/media/image2.jpeg>
</file>

<file path=ppt/media/image3.png>
</file>

<file path=ppt/media/image4.gif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01D71EFB-A6BF-4F06-86A8-4C376831C8E5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8B9CE27A-2288-45C0-BA94-49AE7B7008A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64353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e-IL" dirty="0"/>
              <a:t>בשנים האחרונות מחשבים משתלבים כחלק אינטגרלי מהתהליך האומנותי: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Digital art</a:t>
            </a:r>
            <a:endParaRPr lang="he-IL" dirty="0"/>
          </a:p>
          <a:p>
            <a:pPr marL="628650" lvl="1" indent="-171450">
              <a:buFontTx/>
              <a:buChar char="-"/>
            </a:pPr>
            <a:r>
              <a:rPr lang="en-US" dirty="0"/>
              <a:t>Computer-aided art</a:t>
            </a:r>
            <a:endParaRPr lang="he-IL" dirty="0"/>
          </a:p>
          <a:p>
            <a:pPr marL="628650" lvl="1" indent="-171450">
              <a:buFontTx/>
              <a:buChar char="-"/>
            </a:pPr>
            <a:r>
              <a:rPr lang="en-US" dirty="0"/>
              <a:t>AI generated art</a:t>
            </a:r>
            <a:endParaRPr lang="he-IL" dirty="0"/>
          </a:p>
          <a:p>
            <a:pPr marL="628650" lvl="1" indent="-171450">
              <a:buFontTx/>
              <a:buChar char="-"/>
            </a:pP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5662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ההשראה לפרויקט – </a:t>
            </a:r>
            <a:r>
              <a:rPr lang="he-IL" dirty="0" err="1"/>
              <a:t>פטרוס</a:t>
            </a:r>
            <a:r>
              <a:rPr lang="he-IL" dirty="0"/>
              <a:t> </a:t>
            </a:r>
            <a:r>
              <a:rPr lang="he-IL" dirty="0" err="1"/>
              <a:t>ורליס</a:t>
            </a:r>
            <a:r>
              <a:rPr lang="he-IL" dirty="0"/>
              <a:t> (לא פרסם את האלגוריתם שלו)</a:t>
            </a:r>
          </a:p>
          <a:p>
            <a:r>
              <a:rPr lang="he-IL" dirty="0"/>
              <a:t>להסביר מה קורה בגיף</a:t>
            </a:r>
          </a:p>
          <a:p>
            <a:r>
              <a:rPr lang="he-IL" dirty="0"/>
              <a:t>- 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10895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המשימה מסובכת:</a:t>
            </a:r>
          </a:p>
          <a:p>
            <a:pPr marL="171450" indent="-171450">
              <a:buFontTx/>
              <a:buChar char="-"/>
            </a:pPr>
            <a:r>
              <a:rPr lang="he-IL" dirty="0"/>
              <a:t>דורש תכנון שלא בטוח שבן אדם יכול לבצע לבד</a:t>
            </a:r>
          </a:p>
          <a:p>
            <a:pPr marL="171450" indent="-171450">
              <a:buFontTx/>
              <a:buChar char="-"/>
            </a:pPr>
            <a:r>
              <a:rPr lang="he-IL" dirty="0"/>
              <a:t>קל לטעות בחוט שמעבירים ולפגוע באיכות התמונה</a:t>
            </a:r>
          </a:p>
          <a:p>
            <a:pPr marL="0" indent="0">
              <a:buFontTx/>
              <a:buNone/>
            </a:pPr>
            <a:r>
              <a:rPr lang="he-IL" dirty="0"/>
              <a:t>הפתרון המתבקש – אוטומציה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0295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בהינתן תמונה ומסגרת מסמרים קמורה כלשהן, צור שערוך של התמונה על ידי סדרת חוטים המשכית העוברים דרך מסדרת המסמרים.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2994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מה זה </a:t>
            </a:r>
            <a:r>
              <a:rPr lang="en-US" dirty="0"/>
              <a:t>strand</a:t>
            </a:r>
            <a:r>
              <a:rPr lang="he-IL" dirty="0"/>
              <a:t>? מודל של חוט, בפועל קבוצת הפיקסלים היושבת על המיתר המחבר שני מסמרים בתמונת המסגרת.</a:t>
            </a:r>
          </a:p>
          <a:p>
            <a:r>
              <a:rPr lang="he-IL" dirty="0"/>
              <a:t>מטרת האלגוריתם: למצוא סדרת חוטים שמשערכת את התמונה</a:t>
            </a:r>
          </a:p>
          <a:p>
            <a:r>
              <a:rPr lang="he-IL" dirty="0"/>
              <a:t>איך? שימוש בו זמנית בתמונה ובקנבס, אלגוריתם חמדני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27943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הכלל החמדני – כל </a:t>
            </a:r>
            <a:r>
              <a:rPr lang="he-IL" dirty="0" err="1"/>
              <a:t>איטרציה</a:t>
            </a:r>
            <a:r>
              <a:rPr lang="he-IL" dirty="0"/>
              <a:t> בוחרים את </a:t>
            </a:r>
            <a:r>
              <a:rPr lang="he-IL" dirty="0" err="1"/>
              <a:t>הסטרנד</a:t>
            </a:r>
            <a:r>
              <a:rPr lang="he-IL" dirty="0"/>
              <a:t> עם הערך הממוצע הנמוך ביותר שיוצא מהמסמר הנוכחי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7045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להסביר מה זה אלפא וטי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CE27A-2288-45C0-BA94-49AE7B7008A7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6108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F083D8-7A8C-B203-D09F-8807AC475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0B216787-836C-4B8C-4B33-E1BA9067B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E0B8062-AC1A-B795-D7E2-F6C126DE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29D8BB7-95B3-42FF-1219-90F1834EC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1875A6E-23FC-FFC5-4EBA-D4F5A9A97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1897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448BC1-F4EB-3911-4085-16A80C0C1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66ED8B51-3C51-6585-B044-96E274C47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F82D8F6-0BFD-D368-A089-B505D8EDA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7B67E92-6818-4ED0-AE81-3E8776E35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5CE6293-9BC5-D0E3-2DAA-BB032A13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7372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C4445D77-A26D-2A37-CC7A-49EE9D18B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72F91D5-2A96-DD26-BA8A-25DEB3AE4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BC51960-47B9-DFB7-069E-8B32156EE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FB489BC-A52B-1727-5958-54A129BB5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2D99110-4BC5-A291-704A-EA81A46AC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9117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4579C68-6450-3DDD-5789-892E19264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F27EDDB-CEE4-5615-E7FB-1D2F2AA72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CFFFC9D-4DDC-65EB-F940-35ED7C0B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3B9AC17-689C-80AE-60C1-FB683619D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94EFE9F-75B5-5D09-1CFD-877124372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1395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BE7030C-C42B-AA53-30F6-5CA65FF5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6FE46D6-D6CE-7231-D8F9-CEBCE67FC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99B7B4D-1D19-6BB9-D299-1E6364F9F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05472E1-BF1B-DA18-CB8A-F9F4763AA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509658E6-215E-DFF3-CBC5-00B1F36A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8025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08CD930-F4B5-44E4-D441-A4C0285B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EC44F8F-C5DE-948F-40AB-1E7E90BD8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A9F4802-976E-B43D-E3E3-84E0E33A7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6D5DDAB-107E-6B5C-743F-0833C9DCA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D2FBD23-F0E6-1D96-79FA-0B6ED417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5DECDB2-49A6-29E2-F653-E2620C36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37624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7AF8877-E05E-60A3-57B0-89152276E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C896EB-81BC-9CF8-6E2F-AD02C04FE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65D8A45-F1C0-4245-982D-9039FB11C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F3253FE2-8D48-D5EF-6EC6-B9DEFF8CD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AB450285-D10E-082E-6FF2-84A790A0B0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A4BAFD81-9F09-EF2A-2BFE-3727CF56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A87ACC6F-1066-0F17-A523-2CFD2287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311E9F9-7032-0833-5587-0380D014B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9757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D457B6B-ED52-C156-DB04-DC25D3238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41DFB2CA-6654-960F-8B80-7A13B4E5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62925C1E-9025-8357-76C6-81CC2303E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057C8939-8496-09FB-E320-43E9E458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59494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7C023951-4208-CD78-EA09-A7BB9B294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A6C7FD30-F8A9-1551-7F60-5D19BB74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10C11B8-32ED-D6CA-E0AF-DAC767769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0918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9754AEB-3022-75C2-5835-F92015558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5C680F3-A458-3FB2-B86E-839416DE0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03A39031-AE3D-AC02-E31A-E7E7976F9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209EEEB-8E1C-6350-009D-A0E8BB353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C19BDFA-1EF5-25A6-9810-64FB97F02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C8AE4B7-6E71-1EA0-F5C3-8ADEF611B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5483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4140E2-6ECA-D31A-ADED-29C91BD4C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B20A3CBE-57B2-E133-C1E7-E66E4DEF3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B08EF084-B9A7-571D-4442-C2F55777E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6653E42-A0BB-2D54-7BB5-4B330616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EA41E56-7881-172D-38AF-4DCE5CAAF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4467F83-EB9A-965C-E160-BC692437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130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41345BC-EA9E-FFE8-52B5-307D5B4CF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5120DCF-EC27-2005-A95C-E7C87CA8A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4C23804-2BAD-8F9E-DE6D-7D40AC9AD5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4B1B3-4EF3-436D-B2C5-00F5CD01606F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7854C23-FEAF-5FFF-18BA-4D7F428C32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2C89EC5-B20B-D7DF-5B3B-CBEA480D4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25396-49B3-477A-BEF2-586A1324E3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78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microsoft.com/office/2007/relationships/media" Target="../media/media2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B50C004-0C89-7EA2-1300-23BA10993E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  <a:ea typeface="Source Sans Pro" panose="020B0503030403020204" pitchFamily="34" charset="0"/>
              </a:rPr>
              <a:t>Computational Art: </a:t>
            </a:r>
            <a:br>
              <a:rPr lang="en-US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en-US">
                <a:latin typeface="Source Sans Pro" panose="020B0503030403020204" pitchFamily="34" charset="0"/>
                <a:ea typeface="Source Sans Pro" panose="020B0503030403020204" pitchFamily="34" charset="0"/>
              </a:rPr>
              <a:t>Robotic Picture Weaving</a:t>
            </a:r>
            <a:endParaRPr lang="he-IL" dirty="0">
              <a:latin typeface="Source Sans Pro" panose="020B050303040302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E24C752E-5F7E-6A6C-59FE-703C68542A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Uri Ziv, </a:t>
            </a:r>
            <a:r>
              <a:rPr lang="en-US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Idan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Halperin and Gur Elkin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20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Results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תמונה 5" descr="תמונה שמכילה יונק, זן כלב, חיית מחמד, חוטם&#10;&#10;התיאור נוצר באופן אוטומטי">
            <a:extLst>
              <a:ext uri="{FF2B5EF4-FFF2-40B4-BE49-F238E27FC236}">
                <a16:creationId xmlns:a16="http://schemas.microsoft.com/office/drawing/2014/main" id="{A0D68A98-53B6-5C22-6B53-870013283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8137" y="3315484"/>
            <a:ext cx="5832673" cy="3542516"/>
          </a:xfrm>
          <a:prstGeom prst="rect">
            <a:avLst/>
          </a:prstGeom>
        </p:spPr>
      </p:pic>
      <p:sp>
        <p:nvSpPr>
          <p:cNvPr id="7" name="חץ: ימינה 6">
            <a:extLst>
              <a:ext uri="{FF2B5EF4-FFF2-40B4-BE49-F238E27FC236}">
                <a16:creationId xmlns:a16="http://schemas.microsoft.com/office/drawing/2014/main" id="{20783FCF-0A3F-A6C1-2300-B40F1ACDCAE2}"/>
              </a:ext>
            </a:extLst>
          </p:cNvPr>
          <p:cNvSpPr/>
          <p:nvPr/>
        </p:nvSpPr>
        <p:spPr>
          <a:xfrm>
            <a:off x="5042450" y="4179793"/>
            <a:ext cx="2290875" cy="1813895"/>
          </a:xfrm>
          <a:prstGeom prst="rightArrow">
            <a:avLst/>
          </a:prstGeom>
          <a:solidFill>
            <a:srgbClr val="2425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he-IL" sz="8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תמונה 7" descr="תמונה שמכילה שרטוט, שחור ולבן&#10;&#10;התיאור נוצר באופן אוטומטי">
            <a:extLst>
              <a:ext uri="{FF2B5EF4-FFF2-40B4-BE49-F238E27FC236}">
                <a16:creationId xmlns:a16="http://schemas.microsoft.com/office/drawing/2014/main" id="{3F8D5B24-EF84-0FF8-2371-FB38CCC16E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26" t="13075" r="20534" b="12338"/>
          <a:stretch/>
        </p:blipFill>
        <p:spPr>
          <a:xfrm>
            <a:off x="9292924" y="3333978"/>
            <a:ext cx="3568189" cy="350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03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Robotic Implementation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CC5245A-B883-7783-2F90-A6396A28B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Body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תמונה 3" descr="תמונה שמכילה טקסט, כלי, מכונה, כחול&#10;&#10;התיאור נוצר באופן אוטומטי">
            <a:extLst>
              <a:ext uri="{FF2B5EF4-FFF2-40B4-BE49-F238E27FC236}">
                <a16:creationId xmlns:a16="http://schemas.microsoft.com/office/drawing/2014/main" id="{80B2AE04-6AAD-BEE8-8B10-A9FCB0972A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" r="1388"/>
          <a:stretch/>
        </p:blipFill>
        <p:spPr>
          <a:xfrm>
            <a:off x="-183127" y="1335645"/>
            <a:ext cx="9793089" cy="7559571"/>
          </a:xfrm>
          <a:prstGeom prst="rect">
            <a:avLst/>
          </a:prstGeom>
        </p:spPr>
      </p:pic>
      <p:pic>
        <p:nvPicPr>
          <p:cNvPr id="5" name="תמונה 4" descr="תמונה שמכילה כתב יד, טקסט, צעצוע, רובוט&#10;&#10;התיאור נוצר באופן אוטומטי">
            <a:extLst>
              <a:ext uri="{FF2B5EF4-FFF2-40B4-BE49-F238E27FC236}">
                <a16:creationId xmlns:a16="http://schemas.microsoft.com/office/drawing/2014/main" id="{DE9A3777-5510-E3C0-8BDB-C7CB73301A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" t="6551" r="4428"/>
          <a:stretch/>
        </p:blipFill>
        <p:spPr>
          <a:xfrm>
            <a:off x="9164072" y="1181100"/>
            <a:ext cx="5217655" cy="732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420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Robotic Implementation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8" name="video">
            <a:hlinkClick r:id="" action="ppaction://media"/>
            <a:extLst>
              <a:ext uri="{FF2B5EF4-FFF2-40B4-BE49-F238E27FC236}">
                <a16:creationId xmlns:a16="http://schemas.microsoft.com/office/drawing/2014/main" id="{72EBE1A4-EA1F-769D-9FD2-3EF315A023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86659" y="1391054"/>
            <a:ext cx="5818682" cy="4848902"/>
          </a:xfrm>
          <a:prstGeom prst="rect">
            <a:avLst/>
          </a:prstGeom>
        </p:spPr>
      </p:pic>
      <p:pic>
        <p:nvPicPr>
          <p:cNvPr id="3" name="robot_video">
            <a:hlinkClick r:id="" action="ppaction://media"/>
            <a:extLst>
              <a:ext uri="{FF2B5EF4-FFF2-40B4-BE49-F238E27FC236}">
                <a16:creationId xmlns:a16="http://schemas.microsoft.com/office/drawing/2014/main" id="{319C6066-4241-8F07-C086-DE95A99528C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6160" end="66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32000" y="1920875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37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Head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8" name="video">
            <a:hlinkClick r:id="" action="ppaction://media"/>
            <a:extLst>
              <a:ext uri="{FF2B5EF4-FFF2-40B4-BE49-F238E27FC236}">
                <a16:creationId xmlns:a16="http://schemas.microsoft.com/office/drawing/2014/main" id="{72EBE1A4-EA1F-769D-9FD2-3EF315A023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6659" y="1391054"/>
            <a:ext cx="5818682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>
                <a:latin typeface="Source Sans Pro" panose="020B0503030403020204" pitchFamily="34" charset="0"/>
                <a:ea typeface="Source Sans Pro" panose="020B0503030403020204" pitchFamily="34" charset="0"/>
              </a:rPr>
              <a:t>Art and Computers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36F82E-6473-FA85-AB92-770CABFC8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676" y="825062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F3240BAE-EE60-9B7C-B3E4-DCA53F0F7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476" y="3010475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C147EB7C-D58B-B312-44FD-50AB905C2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900" y="1486475"/>
            <a:ext cx="3810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92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Inspiration and Motivation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" name="תמונה 4" descr="תמונה שמכילה אדם, קיר, בתוך מבנה&#10;&#10;התיאור נוצר באופן אוטומטי">
            <a:extLst>
              <a:ext uri="{FF2B5EF4-FFF2-40B4-BE49-F238E27FC236}">
                <a16:creationId xmlns:a16="http://schemas.microsoft.com/office/drawing/2014/main" id="{C13089E0-1770-A045-4AF5-825363799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767" y="2078995"/>
            <a:ext cx="7132466" cy="401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90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Inspiration and Motivation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B17139E-9D4E-96DB-0D15-FD48DAD0D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465" y="2083785"/>
            <a:ext cx="4409090" cy="440909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7019D36-08EA-070D-F861-E0982C6F9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282" y="1661621"/>
            <a:ext cx="6304606" cy="4435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מציין מיקום תוכן 6">
            <a:extLst>
              <a:ext uri="{FF2B5EF4-FFF2-40B4-BE49-F238E27FC236}">
                <a16:creationId xmlns:a16="http://schemas.microsoft.com/office/drawing/2014/main" id="{28D13AD1-B3AB-25C2-D7CC-DDA129EE5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48566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Task Description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תמונה 3" descr="תמונה שמכילה עיגול, דפוס&#10;&#10;התיאור נוצר באופן אוטומטי">
            <a:extLst>
              <a:ext uri="{FF2B5EF4-FFF2-40B4-BE49-F238E27FC236}">
                <a16:creationId xmlns:a16="http://schemas.microsoft.com/office/drawing/2014/main" id="{D04FB9EE-9A66-8579-CCD3-D08475046F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223" y="2551889"/>
            <a:ext cx="3231741" cy="3197158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6FCECA73-ED1A-6B63-9FE5-A97FB3867F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20"/>
          <a:stretch/>
        </p:blipFill>
        <p:spPr bwMode="auto">
          <a:xfrm>
            <a:off x="-1815757" y="2481236"/>
            <a:ext cx="3333117" cy="3204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3DC994C-F721-9A97-76D2-445D2A3B0F30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10235954" y="2314036"/>
            <a:ext cx="3333116" cy="324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599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Approach and Concepts 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C2B9F937-A679-C965-04B4-E66FEF934D6B}"/>
              </a:ext>
            </a:extLst>
          </p:cNvPr>
          <p:cNvGrpSpPr/>
          <p:nvPr/>
        </p:nvGrpSpPr>
        <p:grpSpPr>
          <a:xfrm>
            <a:off x="6767524" y="1690688"/>
            <a:ext cx="4494033" cy="4368781"/>
            <a:chOff x="6767524" y="1690688"/>
            <a:chExt cx="4494033" cy="4368781"/>
          </a:xfrm>
        </p:grpSpPr>
        <p:pic>
          <p:nvPicPr>
            <p:cNvPr id="15" name="Content Placeholder 4">
              <a:extLst>
                <a:ext uri="{FF2B5EF4-FFF2-40B4-BE49-F238E27FC236}">
                  <a16:creationId xmlns:a16="http://schemas.microsoft.com/office/drawing/2014/main" id="{B4D01C57-7DAD-3F82-E3F8-40F8F589F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</a:blip>
            <a:stretch>
              <a:fillRect/>
            </a:stretch>
          </p:blipFill>
          <p:spPr>
            <a:xfrm>
              <a:off x="6767524" y="1690688"/>
              <a:ext cx="4494033" cy="4368781"/>
            </a:xfrm>
            <a:prstGeom prst="rect">
              <a:avLst/>
            </a:prstGeom>
          </p:spPr>
        </p:pic>
        <p:cxnSp>
          <p:nvCxnSpPr>
            <p:cNvPr id="16" name="מחבר חץ ישר 15">
              <a:extLst>
                <a:ext uri="{FF2B5EF4-FFF2-40B4-BE49-F238E27FC236}">
                  <a16:creationId xmlns:a16="http://schemas.microsoft.com/office/drawing/2014/main" id="{C386F1C8-9A3E-C2BE-523A-380279176A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18676" y="2310331"/>
              <a:ext cx="2882900" cy="2830512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B629CD9C-9007-A810-698F-ED762867CEB6}"/>
              </a:ext>
            </a:extLst>
          </p:cNvPr>
          <p:cNvGrpSpPr/>
          <p:nvPr/>
        </p:nvGrpSpPr>
        <p:grpSpPr>
          <a:xfrm>
            <a:off x="1153597" y="1815999"/>
            <a:ext cx="4398405" cy="4351338"/>
            <a:chOff x="3896797" y="1825625"/>
            <a:chExt cx="4398405" cy="4351338"/>
          </a:xfrm>
        </p:grpSpPr>
        <p:pic>
          <p:nvPicPr>
            <p:cNvPr id="4" name="תמונה 3" descr="תמונה שמכילה עיגול, דפוס&#10;&#10;התיאור נוצר באופן אוטומטי">
              <a:extLst>
                <a:ext uri="{FF2B5EF4-FFF2-40B4-BE49-F238E27FC236}">
                  <a16:creationId xmlns:a16="http://schemas.microsoft.com/office/drawing/2014/main" id="{8143556D-6F52-CDC7-E36C-56C22B43B8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96797" y="1825625"/>
              <a:ext cx="4398405" cy="4351338"/>
            </a:xfrm>
            <a:prstGeom prst="rect">
              <a:avLst/>
            </a:prstGeom>
          </p:spPr>
        </p:pic>
        <p:cxnSp>
          <p:nvCxnSpPr>
            <p:cNvPr id="6" name="מחבר חץ ישר 5">
              <a:extLst>
                <a:ext uri="{FF2B5EF4-FFF2-40B4-BE49-F238E27FC236}">
                  <a16:creationId xmlns:a16="http://schemas.microsoft.com/office/drawing/2014/main" id="{05152FA5-2871-8646-002E-773FAFB242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94200" y="2316163"/>
              <a:ext cx="2882900" cy="2830512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6201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Approach and Concepts 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תיבת טקסט 2">
                <a:extLst>
                  <a:ext uri="{FF2B5EF4-FFF2-40B4-BE49-F238E27FC236}">
                    <a16:creationId xmlns:a16="http://schemas.microsoft.com/office/drawing/2014/main" id="{A8E97768-8B6F-358D-6C9B-ADE52E3A5A6F}"/>
                  </a:ext>
                </a:extLst>
              </p:cNvPr>
              <p:cNvSpPr txBox="1"/>
              <p:nvPr/>
            </p:nvSpPr>
            <p:spPr>
              <a:xfrm>
                <a:off x="2100798" y="2599638"/>
                <a:ext cx="7990403" cy="16587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pPr>
                        <m:e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𝑞</m:t>
                          </m:r>
                        </m:e>
                        <m:sup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∗</m:t>
                          </m:r>
                        </m:sup>
                      </m:sSup>
                      <m:r>
                        <a:rPr kumimoji="0" lang="en-US" sz="4000" b="0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limLow>
                        <m:limLowPr>
                          <m:ctrlP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limLowPr>
                        <m:e>
                          <m:r>
                            <m:rPr>
                              <m:sty m:val="p"/>
                            </m:rPr>
                            <a:rPr kumimoji="0" lang="en-US" sz="4000" b="0" i="0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argmin</m:t>
                          </m:r>
                        </m:e>
                        <m:lim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𝑞</m:t>
                          </m:r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∈</m:t>
                          </m:r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𝒩</m:t>
                          </m:r>
                        </m:lim>
                      </m:limLow>
                      <m:f>
                        <m:fPr>
                          <m:ctrlP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1</m:t>
                          </m:r>
                        </m:num>
                        <m:den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|</m:t>
                          </m:r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𝑠</m:t>
                          </m:r>
                          <m:d>
                            <m:dPr>
                              <m:ctrlP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𝑝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𝑞</m:t>
                              </m:r>
                            </m:e>
                          </m:d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|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d>
                            <m:dPr>
                              <m:ctrlP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</m:e>
                          </m:d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∈</m:t>
                          </m:r>
                          <m:r>
                            <a:rPr kumimoji="0" lang="en-US" sz="40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𝑠</m:t>
                          </m:r>
                          <m:d>
                            <m:dPr>
                              <m:ctrlP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𝑝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𝑞</m:t>
                              </m:r>
                            </m:e>
                          </m:d>
                        </m:sub>
                        <m:sup/>
                        <m:e>
                          <m:sSub>
                            <m:sSubPr>
                              <m:ctrlP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0" lang="en-US" sz="4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kumimoji="0" lang="en-US" sz="40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prstClr val="black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𝐼</m:t>
                                  </m:r>
                                </m:e>
                              </m:d>
                            </m:e>
                            <m:sub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𝑖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r>
                                <a:rPr kumimoji="0" lang="en-US" sz="40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he-IL" sz="4000" dirty="0"/>
              </a:p>
            </p:txBody>
          </p:sp>
        </mc:Choice>
        <mc:Fallback>
          <p:sp>
            <p:nvSpPr>
              <p:cNvPr id="3" name="תיבת טקסט 2">
                <a:extLst>
                  <a:ext uri="{FF2B5EF4-FFF2-40B4-BE49-F238E27FC236}">
                    <a16:creationId xmlns:a16="http://schemas.microsoft.com/office/drawing/2014/main" id="{A8E97768-8B6F-358D-6C9B-ADE52E3A5A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0798" y="2599638"/>
                <a:ext cx="7990403" cy="16587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412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Algorithm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4660ADD1-887C-2894-2530-3E6295A1A991}"/>
              </a:ext>
            </a:extLst>
          </p:cNvPr>
          <p:cNvSpPr/>
          <p:nvPr/>
        </p:nvSpPr>
        <p:spPr>
          <a:xfrm>
            <a:off x="2406580" y="2057399"/>
            <a:ext cx="7841005" cy="42354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StrandSequence</a:t>
            </a:r>
            <a:r>
              <a:rPr kumimoji="0" lang="en-US" sz="24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(Image, Nails, t, alpha):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1: Sequence ← ().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2: Choose some arbitrary initial nail p.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3: do {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4:   s ← </a:t>
            </a:r>
            <a:r>
              <a:rPr lang="en-US" sz="2400" dirty="0" err="1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darkestStrand</a:t>
            </a: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(p, Nails, Image).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5:   Image[s] ← Image[s] + t.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6:   </a:t>
            </a:r>
            <a:r>
              <a:rPr lang="en-US" sz="2400" dirty="0" err="1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Sequence.append</a:t>
            </a: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(s).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7:   p ← </a:t>
            </a:r>
            <a:r>
              <a:rPr lang="en-US" sz="2400" dirty="0" err="1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s.otherNail</a:t>
            </a: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(p).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8: }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 9: while (mean(s) &lt; alpha).</a:t>
            </a:r>
          </a:p>
          <a:p>
            <a:pPr marL="0" marR="0" lvl="0" indent="0" algn="l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Fira Code" panose="020B0809050000020004" pitchFamily="49" charset="0"/>
              </a:rPr>
              <a:t>10: return Sequence.</a:t>
            </a:r>
          </a:p>
        </p:txBody>
      </p:sp>
    </p:spTree>
    <p:extLst>
      <p:ext uri="{BB962C8B-B14F-4D97-AF65-F5344CB8AC3E}">
        <p14:creationId xmlns:p14="http://schemas.microsoft.com/office/powerpoint/2010/main" val="1890146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B58E066-7ECB-4BAE-0145-EDA88AA0B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Results</a:t>
            </a:r>
            <a:endParaRPr lang="he-IL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2" descr="Mona Lisa - Wikipedia">
            <a:extLst>
              <a:ext uri="{FF2B5EF4-FFF2-40B4-BE49-F238E27FC236}">
                <a16:creationId xmlns:a16="http://schemas.microsoft.com/office/drawing/2014/main" id="{62F8414F-CA72-1BDE-9346-E1FF0B2B2A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4" b="31765"/>
          <a:stretch/>
        </p:blipFill>
        <p:spPr bwMode="auto">
          <a:xfrm>
            <a:off x="-1590491" y="2485096"/>
            <a:ext cx="4857382" cy="4372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חץ: ימינה 4">
            <a:extLst>
              <a:ext uri="{FF2B5EF4-FFF2-40B4-BE49-F238E27FC236}">
                <a16:creationId xmlns:a16="http://schemas.microsoft.com/office/drawing/2014/main" id="{E9411D0E-395D-ED4E-701B-81D474094B40}"/>
              </a:ext>
            </a:extLst>
          </p:cNvPr>
          <p:cNvSpPr/>
          <p:nvPr/>
        </p:nvSpPr>
        <p:spPr>
          <a:xfrm>
            <a:off x="5042451" y="3799641"/>
            <a:ext cx="2290875" cy="1813895"/>
          </a:xfrm>
          <a:prstGeom prst="rightArrow">
            <a:avLst/>
          </a:prstGeom>
          <a:solidFill>
            <a:srgbClr val="2425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0" marR="0" lvl="0" indent="0" algn="ctr" defTabSz="43195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he-IL" sz="8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תמונה 5" descr="תמונה שמכילה פני אדם, שרטוט, אשה, שחור ולבן&#10;&#10;התיאור נוצר באופן אוטומטי">
            <a:extLst>
              <a:ext uri="{FF2B5EF4-FFF2-40B4-BE49-F238E27FC236}">
                <a16:creationId xmlns:a16="http://schemas.microsoft.com/office/drawing/2014/main" id="{8C62C560-9E07-C701-F4E0-D9A36DF7CB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2" t="12892" r="16110" b="11771"/>
          <a:stretch/>
        </p:blipFill>
        <p:spPr>
          <a:xfrm>
            <a:off x="8830498" y="2729071"/>
            <a:ext cx="4424877" cy="382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76326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290</Words>
  <Application>Microsoft Office PowerPoint</Application>
  <PresentationFormat>מסך רחב</PresentationFormat>
  <Paragraphs>51</Paragraphs>
  <Slides>13</Slides>
  <Notes>7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Source Code Pro</vt:lpstr>
      <vt:lpstr>Source Sans Pro</vt:lpstr>
      <vt:lpstr>ערכת נושא Office</vt:lpstr>
      <vt:lpstr>Computational Art:  Robotic Picture Weaving</vt:lpstr>
      <vt:lpstr>Art and Computers</vt:lpstr>
      <vt:lpstr>Inspiration and Motivation</vt:lpstr>
      <vt:lpstr>Inspiration and Motivation</vt:lpstr>
      <vt:lpstr>Task Description</vt:lpstr>
      <vt:lpstr>Approach and Concepts </vt:lpstr>
      <vt:lpstr>Approach and Concepts </vt:lpstr>
      <vt:lpstr>Algorithm</vt:lpstr>
      <vt:lpstr>Results</vt:lpstr>
      <vt:lpstr>Results</vt:lpstr>
      <vt:lpstr>Robotic Implementation</vt:lpstr>
      <vt:lpstr>Robotic Implementation</vt:lpstr>
      <vt:lpstr>Head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Art:  Robotic Picture Weaving</dc:title>
  <dc:creator>gurshalevelkin@gmail.com</dc:creator>
  <cp:lastModifiedBy>gurshalevelkin@gmail.com</cp:lastModifiedBy>
  <cp:revision>17</cp:revision>
  <dcterms:created xsi:type="dcterms:W3CDTF">2023-06-06T15:18:57Z</dcterms:created>
  <dcterms:modified xsi:type="dcterms:W3CDTF">2023-06-06T19:50:46Z</dcterms:modified>
</cp:coreProperties>
</file>

<file path=docProps/thumbnail.jpeg>
</file>